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</p:sldMasterIdLst>
  <p:notesMasterIdLst>
    <p:notesMasterId r:id="rId14"/>
  </p:notesMasterIdLst>
  <p:handoutMasterIdLst>
    <p:handoutMasterId r:id="rId32"/>
  </p:handoutMasterIdLst>
  <p:sldIdLst>
    <p:sldId id="445" r:id="rId5"/>
    <p:sldId id="433" r:id="rId6"/>
    <p:sldId id="441" r:id="rId7"/>
    <p:sldId id="434" r:id="rId8"/>
    <p:sldId id="435" r:id="rId9"/>
    <p:sldId id="436" r:id="rId10"/>
    <p:sldId id="437" r:id="rId11"/>
    <p:sldId id="438" r:id="rId12"/>
    <p:sldId id="411" r:id="rId13"/>
    <p:sldId id="412" r:id="rId15"/>
    <p:sldId id="414" r:id="rId16"/>
    <p:sldId id="413" r:id="rId17"/>
    <p:sldId id="422" r:id="rId18"/>
    <p:sldId id="415" r:id="rId19"/>
    <p:sldId id="416" r:id="rId20"/>
    <p:sldId id="417" r:id="rId21"/>
    <p:sldId id="442" r:id="rId22"/>
    <p:sldId id="444" r:id="rId23"/>
    <p:sldId id="443" r:id="rId24"/>
    <p:sldId id="427" r:id="rId25"/>
    <p:sldId id="431" r:id="rId26"/>
    <p:sldId id="428" r:id="rId27"/>
    <p:sldId id="429" r:id="rId28"/>
    <p:sldId id="430" r:id="rId29"/>
    <p:sldId id="432" r:id="rId30"/>
    <p:sldId id="44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7228"/>
    <a:srgbClr val="F6CD59"/>
    <a:srgbClr val="F7FD9D"/>
    <a:srgbClr val="FBE811"/>
    <a:srgbClr val="B7B7B7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6" Type="http://schemas.openxmlformats.org/officeDocument/2006/relationships/image" Target="file:///F:\400px_tools/pic_temp/1_pic_quater_left_down.png" TargetMode="External"/><Relationship Id="rId15" Type="http://schemas.openxmlformats.org/officeDocument/2006/relationships/image" Target="../media/image3.png"/><Relationship Id="rId14" Type="http://schemas.openxmlformats.org/officeDocument/2006/relationships/tags" Target="../tags/tag9.xml"/><Relationship Id="rId13" Type="http://schemas.openxmlformats.org/officeDocument/2006/relationships/image" Target="file:///F:\400px_tools/pic_temp/0_pic_quater_right_up.png" TargetMode="External"/><Relationship Id="rId12" Type="http://schemas.openxmlformats.org/officeDocument/2006/relationships/image" Target="../media/image2.png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6" Type="http://schemas.openxmlformats.org/officeDocument/2006/relationships/tags" Target="../tags/tag79.xml"/><Relationship Id="rId15" Type="http://schemas.openxmlformats.org/officeDocument/2006/relationships/image" Target="file:///F:\400px_tools/pic_temp/1_pic_quater_left_down.png" TargetMode="External"/><Relationship Id="rId14" Type="http://schemas.openxmlformats.org/officeDocument/2006/relationships/image" Target="../media/image3.png"/><Relationship Id="rId13" Type="http://schemas.openxmlformats.org/officeDocument/2006/relationships/tags" Target="../tags/tag78.xml"/><Relationship Id="rId12" Type="http://schemas.openxmlformats.org/officeDocument/2006/relationships/image" Target="file:///F:\400px_tools/pic_temp/0_pic_quater_right_up.png" TargetMode="External"/><Relationship Id="rId11" Type="http://schemas.openxmlformats.org/officeDocument/2006/relationships/image" Target="../media/image2.png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1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0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4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3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2.xml"/><Relationship Id="rId5" Type="http://schemas.openxmlformats.org/officeDocument/2006/relationships/image" Target="file:///F:\400px_tools/pic_temp/0_pic_quater_left_up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file:///F:\400px_tools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3.xml"/><Relationship Id="rId5" Type="http://schemas.openxmlformats.org/officeDocument/2006/relationships/image" Target="file:///F:\400px_tools/pic_temp/0_pic_quater_left_up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5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52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file:///E:\&#36719;&#20214;\400px_tools/pic_temp/pic_half_to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66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65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7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7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image" Target="file:///C:\Users\Kingsoft\Desktop\&#35821;&#25991;\sup\1\subject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9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92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0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00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08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07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13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file:///F:\400px_tools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2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20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28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44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5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62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4.png"/><Relationship Id="rId6" Type="http://schemas.openxmlformats.org/officeDocument/2006/relationships/tags" Target="../tags/tag27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13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85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9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92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image" Target="file:///E:\&#36719;&#20214;\400px_tools/pic_temp/pic_half_to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06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05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1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1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image" Target="file:///C:\Users\Kingsoft\Desktop\&#35821;&#25991;\sup\1\subject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3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32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4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40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48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47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353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6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60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368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2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384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39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402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4.png"/><Relationship Id="rId6" Type="http://schemas.openxmlformats.org/officeDocument/2006/relationships/tags" Target="../tags/tag41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13.png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file:///C:\Users\admin\Desktop\&#26032;&#24314;&#25991;&#20214;&#22841;%20(2)\sup\6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1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6516" r="4321" b="6516"/>
          <a:stretch>
            <a:fillRect/>
          </a:stretch>
        </p:blipFill>
        <p:spPr>
          <a:xfrm>
            <a:off x="526834" y="446874"/>
            <a:ext cx="11138329" cy="5964249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26836" y="446875"/>
            <a:ext cx="11138329" cy="5964249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4286968"/>
            <a:ext cx="6350000" cy="58403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2921000" y="2825433"/>
            <a:ext cx="635000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9" name="图片 8"/>
          <p:cNvPicPr/>
          <p:nvPr>
            <p:custDataLst>
              <p:tags r:id="rId1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62600"/>
            <a:ext cx="1295400" cy="12954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1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5400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6516" r="4321" b="6516"/>
          <a:stretch>
            <a:fillRect/>
          </a:stretch>
        </p:blipFill>
        <p:spPr>
          <a:xfrm>
            <a:off x="526834" y="446874"/>
            <a:ext cx="11138329" cy="5964249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26836" y="446875"/>
            <a:ext cx="11138329" cy="5964249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01035" y="2359025"/>
            <a:ext cx="578993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9" name="图片 8"/>
          <p:cNvPicPr/>
          <p:nvPr>
            <p:custDataLst>
              <p:tags r:id="rId10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62600"/>
            <a:ext cx="1295400" cy="12954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13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5400" cy="12954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3579813" y="3933825"/>
            <a:ext cx="5030787" cy="611338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5304000" y="3141000"/>
            <a:ext cx="6350000" cy="117211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2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5304000" y="1701000"/>
            <a:ext cx="6350000" cy="136800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4828022"/>
            <a:ext cx="4064000" cy="202997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2048828"/>
            <a:ext cx="5767705" cy="8356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3012124"/>
            <a:ext cx="5767705" cy="85788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5808000" y="3635474"/>
            <a:ext cx="5365750" cy="49175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5808000" y="2163806"/>
            <a:ext cx="5365750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2985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841558" y="2264093"/>
            <a:ext cx="4414520" cy="116776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873184" y="3500089"/>
            <a:ext cx="6350635" cy="1283946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5304000" y="3141000"/>
            <a:ext cx="6350000" cy="117211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2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5304000" y="1701000"/>
            <a:ext cx="6350000" cy="136800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4828022"/>
            <a:ext cx="4064000" cy="202997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2048828"/>
            <a:ext cx="5767705" cy="8356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3012124"/>
            <a:ext cx="5767705" cy="85788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5808000" y="3635474"/>
            <a:ext cx="5365750" cy="49175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5808000" y="2163806"/>
            <a:ext cx="5365750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4.xml"/><Relationship Id="rId23" Type="http://schemas.openxmlformats.org/officeDocument/2006/relationships/tags" Target="../tags/tag283.xml"/><Relationship Id="rId22" Type="http://schemas.openxmlformats.org/officeDocument/2006/relationships/tags" Target="../tags/tag282.xml"/><Relationship Id="rId21" Type="http://schemas.openxmlformats.org/officeDocument/2006/relationships/tags" Target="../tags/tag281.xml"/><Relationship Id="rId20" Type="http://schemas.openxmlformats.org/officeDocument/2006/relationships/tags" Target="../tags/tag280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9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419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2.xml"/><Relationship Id="rId8" Type="http://schemas.openxmlformats.org/officeDocument/2006/relationships/tags" Target="../tags/tag431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430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429.x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436.xml"/><Relationship Id="rId13" Type="http://schemas.openxmlformats.org/officeDocument/2006/relationships/image" Target="../media/image26.png"/><Relationship Id="rId12" Type="http://schemas.openxmlformats.org/officeDocument/2006/relationships/tags" Target="../tags/tag435.xml"/><Relationship Id="rId11" Type="http://schemas.openxmlformats.org/officeDocument/2006/relationships/tags" Target="../tags/tag434.xml"/><Relationship Id="rId10" Type="http://schemas.openxmlformats.org/officeDocument/2006/relationships/tags" Target="../tags/tag433.xml"/><Relationship Id="rId1" Type="http://schemas.openxmlformats.org/officeDocument/2006/relationships/tags" Target="../tags/tag42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440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439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438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441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43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image" Target="../media/image31.jpeg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4.png"/><Relationship Id="rId5" Type="http://schemas.openxmlformats.org/officeDocument/2006/relationships/tags" Target="../tags/tag450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13.png"/><Relationship Id="rId2" Type="http://schemas.openxmlformats.org/officeDocument/2006/relationships/tags" Target="../tags/tag449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44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45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4.png"/><Relationship Id="rId5" Type="http://schemas.openxmlformats.org/officeDocument/2006/relationships/tags" Target="../tags/tag45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13.png"/><Relationship Id="rId2" Type="http://schemas.openxmlformats.org/officeDocument/2006/relationships/tags" Target="../tags/tag453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457.xml"/><Relationship Id="rId10" Type="http://schemas.openxmlformats.org/officeDocument/2006/relationships/tags" Target="../tags/tag456.xml"/><Relationship Id="rId1" Type="http://schemas.openxmlformats.org/officeDocument/2006/relationships/tags" Target="../tags/tag45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46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463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image" Target="../media/image33.png"/><Relationship Id="rId1" Type="http://schemas.openxmlformats.org/officeDocument/2006/relationships/tags" Target="../tags/tag4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image37.wdp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9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4089" y="479342"/>
            <a:ext cx="4549119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Editorial</a:t>
            </a:r>
            <a:endParaRPr lang="en-US" altLang="zh-CN" sz="7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1798" y="1678382"/>
            <a:ext cx="10076156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Welcome to join our journey for the beauty around us. From north to south, our steps have covered a large scale in our homeland. In this magazine, you will see Lu Yunlong’s travel blog of his trip to Xi’an and Dong 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Chengcheng’s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funny story with a small creature when visiting the West Lake. And there is also a photograph with the best scenery in Li Han’s eyes. Last but not least, Wang 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Jiashun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will provide us with a brief introduction of the Great Wall, one of the greatest historic wonders in the world.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720161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845" y="1849120"/>
            <a:ext cx="4562475" cy="34461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zh-CN" altLang="en-US" sz="3200" b="1" spc="50" dirty="0">
                <a:ln w="12700">
                  <a:noFill/>
                  <a:prstDash val="dash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West lake</a:t>
            </a:r>
            <a:r>
              <a:rPr altLang="zh-CN" sz="3200" b="1" spc="50" dirty="0">
                <a:ln w="12700">
                  <a:noFill/>
                  <a:prstDash val="dash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400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2400" spc="50" dirty="0">
              <a:ln w="12700">
                <a:noFill/>
                <a:prstDash val="dash"/>
              </a:ln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zh-CN" altLang="en-US" sz="2000" b="1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located to the west of hangzhou, zhejiang province, is one of the first national key scenic </a:t>
            </a:r>
            <a:r>
              <a:rPr lang="zh-CN" altLang="en-US" sz="2000" b="1" spc="50" dirty="0">
                <a:ln w="12700">
                  <a:noFill/>
                  <a:prstDash val="dash"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spots</a:t>
            </a:r>
            <a:r>
              <a:rPr lang="zh-CN" altLang="en-US" sz="2000" b="1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and one of the top 10 scenic </a:t>
            </a:r>
            <a:r>
              <a:rPr lang="zh-CN" altLang="en-US" sz="2000" b="1" spc="50" dirty="0">
                <a:ln w="12700">
                  <a:noFill/>
                  <a:prstDash val="dash"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spots</a:t>
            </a:r>
            <a:r>
              <a:rPr lang="zh-CN" altLang="en-US" sz="2000" b="1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in China.It's worth a visit</a:t>
            </a:r>
            <a:r>
              <a:rPr altLang="zh-CN" sz="2000" b="1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2000" b="1" spc="50" dirty="0">
              <a:ln w="12700">
                <a:noFill/>
                <a:prstDash val="dash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endParaRPr lang="zh-CN" altLang="en-US" sz="2000" b="1" spc="50" dirty="0">
              <a:ln w="12700">
                <a:noFill/>
                <a:prstDash val="dash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itle 6"/>
          <p:cNvSpPr txBox="1"/>
          <p:nvPr>
            <p:custDataLst>
              <p:tags r:id="rId12"/>
            </p:custDataLst>
          </p:nvPr>
        </p:nvSpPr>
        <p:spPr>
          <a:xfrm>
            <a:off x="402024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5085" y="1590675"/>
            <a:ext cx="5187950" cy="39624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Beauty show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rcRect l="52348"/>
          <a:stretch>
            <a:fillRect/>
          </a:stretch>
        </p:blipFill>
        <p:spPr>
          <a:xfrm>
            <a:off x="429895" y="1370965"/>
            <a:ext cx="2614295" cy="4572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rcRect l="10586" r="33392"/>
          <a:stretch>
            <a:fillRect/>
          </a:stretch>
        </p:blipFill>
        <p:spPr>
          <a:xfrm>
            <a:off x="3251835" y="1370965"/>
            <a:ext cx="2723515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l="39893" t="4896" r="15283"/>
          <a:stretch>
            <a:fillRect/>
          </a:stretch>
        </p:blipFill>
        <p:spPr>
          <a:xfrm>
            <a:off x="6182995" y="1372235"/>
            <a:ext cx="2914650" cy="457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l="219" r="30921" b="-1306"/>
          <a:stretch>
            <a:fillRect/>
          </a:stretch>
        </p:blipFill>
        <p:spPr>
          <a:xfrm>
            <a:off x="9220835" y="1372235"/>
            <a:ext cx="2752725" cy="46310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5169218" y="1209993"/>
            <a:ext cx="1853565" cy="6324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spc="200" baseline="0" noProof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 Trip</a:t>
            </a:r>
            <a:endParaRPr kumimoji="0" lang="en-US" altLang="zh-CN" sz="3200" b="1" i="0" spc="200" baseline="0" noProof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4465320" y="1526223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472680" y="1526223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1403350" y="2707640"/>
            <a:ext cx="4692650" cy="1207135"/>
          </a:xfrm>
        </p:spPr>
        <p:txBody>
          <a:bodyPr>
            <a:noAutofit/>
          </a:bodyPr>
          <a:lstStyle/>
          <a:p>
            <a:pPr algn="ctr"/>
            <a:r>
              <a:rPr lang="en-US" altLang="zh-CN" sz="8800" b="1">
                <a:ln w="22225">
                  <a:noFill/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sym typeface="Arial" panose="020B0604020202020204" pitchFamily="34" charset="0"/>
              </a:rPr>
              <a:t>Funny </a:t>
            </a:r>
            <a:endParaRPr lang="en-US" altLang="zh-CN" sz="8800" b="1">
              <a:ln w="22225">
                <a:noFill/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sym typeface="Arial" panose="020B0604020202020204" pitchFamily="34" charset="0"/>
            </a:endParaRPr>
          </a:p>
        </p:txBody>
      </p:sp>
      <p:sp>
        <p:nvSpPr>
          <p:cNvPr id="6" name="标题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40805" y="2832100"/>
            <a:ext cx="5203825" cy="119443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u="none" strike="noStrike" kern="1200" cap="none" spc="5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en-US" altLang="zh-CN" sz="8800" b="1">
                <a:ln w="22225">
                  <a:noFill/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sym typeface="Arial" panose="020B0604020202020204" pitchFamily="34" charset="0"/>
              </a:rPr>
              <a:t>Moment </a:t>
            </a:r>
            <a:endParaRPr lang="en-US" altLang="zh-CN" sz="8800" b="1">
              <a:ln w="22225">
                <a:noFill/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135 -0.001667 L 0.000000 0.000000 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87 -0.011852 L 0.000000 0.000000 " pathEditMode="relative" ptsTypes="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479 -0.247685 L 0.003802 0.000093 " pathEditMode="relative" rAng="0" ptsTypes="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1 -0.249444 L 0.007604 -0.001666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90 -0.256111 L -0.006667 -0.008333 " pathEditMode="relative" rAng="0" ptsTypes="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" y="1302354"/>
            <a:ext cx="12191999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4965" y="2661285"/>
            <a:ext cx="58629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Magzine Page</a:t>
            </a:r>
            <a:endParaRPr lang="en-US" altLang="zh-CN" sz="5400" b="1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杂志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425" y="254000"/>
            <a:ext cx="4586605" cy="61188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" y="1242664"/>
            <a:ext cx="12191999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78130" y="1698625"/>
            <a:ext cx="7863205" cy="379666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 fontScale="70000"/>
          </a:bodyPr>
          <a:lstStyle>
            <a:lvl1pPr fontAlgn="auto">
              <a:lnSpc>
                <a:spcPct val="130000"/>
              </a:lnSpc>
              <a:spcBef>
                <a:spcPct val="0"/>
              </a:spcBef>
              <a:buNone/>
              <a:defRPr sz="3200" b="0" u="none" strike="noStrike" cap="none" spc="0" normalizeH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just"/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I first went to the west lake when I was ten years old. At that time, I was just in primary school. Among my friends, I heard that there were many snakes in the west lake. I was </a:t>
            </a:r>
            <a:r>
              <a:rPr lang="en-US" altLang="zh-CN" b="1" u="sng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terror-stricken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When I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ass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ed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a </a:t>
            </a:r>
            <a:r>
              <a:rPr lang="en-US" altLang="zh-CN" b="1" u="sng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plain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patch of grass, perhaps a sort of swamp, a long creature suddenly </a:t>
            </a:r>
            <a:r>
              <a:rPr lang="zh-CN" altLang="en-US" b="1" u="sng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sprang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out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t</a:t>
            </a:r>
            <a:r>
              <a:rPr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owards my direction, and then suddenly invisible under the green grass.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I felt my limbs leave my body and could not move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any more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. </a:t>
            </a:r>
            <a:endParaRPr lang="zh-CN" altLang="en-US" b="1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295" y="1698625"/>
            <a:ext cx="3048000" cy="346075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Funny Moment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" y="1302354"/>
            <a:ext cx="12191999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530350" y="1604645"/>
            <a:ext cx="9130665" cy="364807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 fontScale="90000"/>
          </a:bodyPr>
          <a:lstStyle>
            <a:lvl1pPr fontAlgn="auto">
              <a:lnSpc>
                <a:spcPct val="130000"/>
              </a:lnSpc>
              <a:spcBef>
                <a:spcPct val="0"/>
              </a:spcBef>
              <a:buNone/>
              <a:defRPr sz="3200" b="0" u="none" strike="noStrike" cap="none" spc="0" normalizeH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just"/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At this time, the people around me  see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ing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me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as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a zombie, thought I had a sudden disease, hurriedly asked me what happened. At that time I dare not act and speak, for a moment, I cried, because the long creature </a:t>
            </a:r>
            <a:r>
              <a:rPr lang="en-US" altLang="zh-CN" b="1" u="sng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sprang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up again,even at my feet ! </a:t>
            </a:r>
            <a:r>
              <a:rPr lang="en-US" altLang="zh-CN" b="1" u="sng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On the spot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, I became the focus of the tourists.</a:t>
            </a:r>
            <a:endParaRPr lang="en-US" altLang="zh-CN" b="1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Funny Moment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570865" y="1734820"/>
            <a:ext cx="6853555" cy="40620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At this puzzling moment, another child pointed to the green field with a smile and said, "snake, snake." I can't believe he said it with a smile. Everyone </a:t>
            </a:r>
            <a:r>
              <a:rPr lang="zh-CN" altLang="en-US" sz="2400" b="1" u="sng" spc="50" dirty="0">
                <a:ln w="3175">
                  <a:noFill/>
                  <a:prstDash val="dash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locked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their eyes on the snake, the crowd instantly boiling, "that is not a snake, that is an eel!" I was  </a:t>
            </a:r>
            <a:r>
              <a:rPr altLang="zh-CN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smiling </a:t>
            </a:r>
            <a:r>
              <a:rPr lang="zh-CN" altLang="en-US" sz="2400" b="1" spc="5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embarrassed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when I </a:t>
            </a:r>
            <a:r>
              <a:rPr altLang="zh-CN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knew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the </a:t>
            </a:r>
            <a:r>
              <a:rPr altLang="zh-CN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truth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 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>
            <p:custDataLst>
              <p:tags r:id="rId9"/>
            </p:custDataLst>
          </p:nvPr>
        </p:nvCxnSpPr>
        <p:spPr>
          <a:xfrm>
            <a:off x="7424418" y="1522159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5420" y="1818005"/>
            <a:ext cx="3829050" cy="3829050"/>
          </a:xfrm>
          <a:prstGeom prst="rect">
            <a:avLst/>
          </a:prstGeom>
        </p:spPr>
      </p:pic>
      <p:sp>
        <p:nvSpPr>
          <p:cNvPr id="6" name="Title 6"/>
          <p:cNvSpPr txBox="1"/>
          <p:nvPr>
            <p:custDataLst>
              <p:tags r:id="rId11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Funny Moment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07328" y="3140631"/>
            <a:ext cx="737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1033446"/>
            <a:ext cx="12192000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Best in My Eyes</a:t>
            </a:r>
            <a:endParaRPr lang="en-US" altLang="zh-CN" sz="72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84170" y="3380740"/>
            <a:ext cx="5099685" cy="7683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algn="l"/>
            <a:r>
              <a:rPr lang="en-US" altLang="zh-CN" sz="44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—Group 4</a:t>
            </a:r>
            <a:endParaRPr lang="en-US" altLang="zh-CN" sz="44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6705" y="2232025"/>
            <a:ext cx="8009255" cy="10147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6000" b="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—Huangshan</a:t>
            </a:r>
            <a:endParaRPr lang="en-US" altLang="zh-CN" sz="6000" b="0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3365" y="2968625"/>
            <a:ext cx="58629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Magzine Page</a:t>
            </a:r>
            <a:endParaRPr lang="en-US" altLang="zh-CN" sz="5400" b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杂志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254635"/>
            <a:ext cx="4760595" cy="6350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2490" y="1146175"/>
            <a:ext cx="5882640" cy="4064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5900" y="1922780"/>
            <a:ext cx="54648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3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</a:t>
            </a:r>
            <a:r>
              <a:rPr lang="en-US" altLang="zh-CN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hot on </a:t>
            </a:r>
            <a:r>
              <a:rPr lang="en-US" altLang="zh-CN" sz="3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Huangshan</a:t>
            </a:r>
            <a:r>
              <a:rPr lang="en-US" altLang="zh-CN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 </a:t>
            </a:r>
            <a:endParaRPr lang="en-US" altLang="zh-CN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just"/>
            <a:r>
              <a:rPr lang="en-US" altLang="zh-CN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this photograph carries the spectacular scenery which made me just beside myself with dizzying excitement. Mountains enveloped in the sea of clouds, I felt like traveling between the reality and my dream.</a:t>
            </a:r>
            <a:endParaRPr lang="en-US" altLang="zh-CN" sz="2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1430" y="-5715"/>
            <a:ext cx="12245340" cy="6884670"/>
            <a:chOff x="-18" y="-9"/>
            <a:chExt cx="19284" cy="10842"/>
          </a:xfrm>
        </p:grpSpPr>
        <p:pic>
          <p:nvPicPr>
            <p:cNvPr id="5" name="图片 4" descr="c995d143ad4bd11372a8601550afa40f4bfb05ab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-18" y="-9"/>
              <a:ext cx="19284" cy="1081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1" y="-9"/>
              <a:ext cx="19225" cy="1084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-11430" y="0"/>
            <a:ext cx="12263755" cy="6893560"/>
          </a:xfrm>
          <a:prstGeom prst="rect">
            <a:avLst/>
          </a:prstGeom>
          <a:solidFill>
            <a:schemeClr val="bg2">
              <a:lumMod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6118860" y="-5715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15901" y="4098929"/>
            <a:ext cx="207650" cy="207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3068" y="486131"/>
            <a:ext cx="11385395" cy="5921298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477672" y="635636"/>
            <a:ext cx="1880581" cy="1880581"/>
          </a:xfrm>
          <a:prstGeom prst="ellipse">
            <a:avLst/>
          </a:prstGeom>
          <a:gradFill>
            <a:gsLst>
              <a:gs pos="8000">
                <a:srgbClr val="FBE811"/>
              </a:gs>
              <a:gs pos="48000">
                <a:srgbClr val="F6CD59">
                  <a:alpha val="93000"/>
                </a:srgbClr>
              </a:gs>
              <a:gs pos="98000">
                <a:srgbClr val="F7FD9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1181100" y="1597660"/>
            <a:ext cx="6229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My Trip Blog</a:t>
            </a:r>
            <a:endParaRPr kumimoji="0" lang="en-US" altLang="zh-CN" sz="7200" b="0" i="0" u="none" strike="noStrike" kern="1200" cap="none" spc="0" normalizeH="0" baseline="0" noProof="0" dirty="0" smtClean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文本框 2"/>
          <p:cNvSpPr txBox="1"/>
          <p:nvPr/>
        </p:nvSpPr>
        <p:spPr>
          <a:xfrm>
            <a:off x="1478915" y="2893695"/>
            <a:ext cx="60013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等线" panose="02010600030101010101" charset="-122"/>
                <a:cs typeface="+mn-cs"/>
              </a:rPr>
              <a:t>— Xi’an</a:t>
            </a:r>
            <a:endParaRPr kumimoji="0" lang="en-US" altLang="zh-CN" sz="6600" b="0" i="0" u="none" strike="noStrike" kern="1200" cap="none" spc="0" normalizeH="0" baseline="0" noProof="0" dirty="0" smtClean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8915" y="4186555"/>
            <a:ext cx="3655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等线" panose="02010600030101010101" charset="-122"/>
                <a:cs typeface="+mn-cs"/>
              </a:rPr>
              <a:t>—Group 4</a:t>
            </a:r>
            <a:endParaRPr kumimoji="0" lang="en-US" altLang="zh-CN" sz="4000" b="0" i="0" u="none" strike="noStrike" kern="1200" cap="none" spc="0" normalizeH="0" baseline="0" noProof="0" dirty="0" smtClean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61006" y="2893699"/>
            <a:ext cx="207650" cy="207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0" y="-347980"/>
            <a:ext cx="12256770" cy="7769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04765" y="3079115"/>
            <a:ext cx="6447155" cy="1054735"/>
          </a:xfrm>
        </p:spPr>
        <p:txBody>
          <a:bodyPr>
            <a:no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—The Great Wall</a:t>
            </a:r>
            <a:endParaRPr lang="en-US" altLang="zh-CN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941570" y="4133850"/>
            <a:ext cx="6469380" cy="105473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—Group 4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24250" y="1818640"/>
            <a:ext cx="8343900" cy="111950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</a:t>
            </a:r>
            <a:endParaRPr lang="en-US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65" y="238125"/>
            <a:ext cx="5118735" cy="6383655"/>
          </a:xfrm>
        </p:spPr>
      </p:pic>
      <p:sp>
        <p:nvSpPr>
          <p:cNvPr id="8" name="文本框 7"/>
          <p:cNvSpPr txBox="1"/>
          <p:nvPr/>
        </p:nvSpPr>
        <p:spPr>
          <a:xfrm>
            <a:off x="253365" y="2968625"/>
            <a:ext cx="58629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Magzine Page</a:t>
            </a:r>
            <a:endParaRPr lang="en-US" altLang="zh-CN" sz="5400" b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70" y="842645"/>
            <a:ext cx="6351905" cy="479488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995" y="1118870"/>
            <a:ext cx="5462905" cy="4518660"/>
          </a:xfrm>
        </p:spPr>
        <p:txBody>
          <a:bodyPr>
            <a:noAutofit/>
          </a:bodyPr>
          <a:lstStyle/>
          <a:p>
            <a:pPr algn="just"/>
            <a:r>
              <a:rPr lang="en-US" altLang="zh-CN" sz="32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The Great Wall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,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or“ Ten thousand Ii Great Wall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” in Chinese, is one of the greatest wonders in the world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.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L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ocated in northern China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en-US" altLang="zh-CN" sz="2000" b="1" dirty="0" err="1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i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t winds its way from west to east, across deserts, over mountains, through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plains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and at last reaches the sea, about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8000km in length. </a:t>
            </a:r>
            <a:endParaRPr lang="zh-CN" altLang="zh-CN" sz="2000" b="1" dirty="0">
              <a:solidFill>
                <a:schemeClr val="tx1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8" y="1270518"/>
            <a:ext cx="6384219" cy="411885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85940" y="1025525"/>
            <a:ext cx="4887595" cy="4939665"/>
          </a:xfrm>
        </p:spPr>
        <p:txBody>
          <a:bodyPr>
            <a:noAutofit/>
          </a:bodyPr>
          <a:lstStyle/>
          <a:p>
            <a:pPr algn="just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Great Wall we can visit today is mainly built in Ming Dynasty, build to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border. Although it looks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slender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acutally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is wide enough for ten people to walk side by side at the top of it. It is amazing because of not only its huge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the difficulty to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forge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such a great project in ancient time only by hand.</a:t>
            </a:r>
            <a:endParaRPr lang="zh-CN" altLang="zh-C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zh-CN" altLang="zh-C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90" y="1323975"/>
            <a:ext cx="4571365" cy="391414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560" y="1619885"/>
            <a:ext cx="6318885" cy="3618230"/>
          </a:xfrm>
        </p:spPr>
        <p:txBody>
          <a:bodyPr>
            <a:normAutofit fontScale="52500" lnSpcReduction="20000"/>
          </a:bodyPr>
          <a:lstStyle/>
          <a:p>
            <a:pPr algn="just"/>
            <a:r>
              <a:rPr lang="en-US" altLang="zh-CN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the Great Wall has become a place of interest not only to the Chinese but to people from all over the world.</a:t>
            </a:r>
            <a:r>
              <a:rPr lang="zh-CN" altLang="zh-CN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Many of them have come to know the famous Chinese saying: "He who does not reach the Great Wall is not a true man."</a:t>
            </a:r>
            <a:endParaRPr lang="zh-CN" altLang="zh-CN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3105" y="1165860"/>
            <a:ext cx="10335260" cy="4526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plain:  adj.</a:t>
            </a:r>
            <a:r>
              <a:rPr lang="zh-CN" altLang="en-US" sz="2000" dirty="0"/>
              <a:t>清楚的</a:t>
            </a:r>
            <a:r>
              <a:rPr lang="en-US" altLang="zh-CN" sz="2000" dirty="0"/>
              <a:t>; </a:t>
            </a:r>
            <a:r>
              <a:rPr lang="zh-CN" altLang="en-US" sz="2000" dirty="0"/>
              <a:t>明显的</a:t>
            </a:r>
            <a:r>
              <a:rPr lang="en-US" altLang="zh-CN" sz="2000" dirty="0"/>
              <a:t>; </a:t>
            </a:r>
            <a:r>
              <a:rPr lang="zh-CN" altLang="en-US" sz="2000" dirty="0"/>
              <a:t>浅白的</a:t>
            </a:r>
            <a:r>
              <a:rPr lang="en-US" altLang="zh-CN" sz="2000" dirty="0"/>
              <a:t>; </a:t>
            </a:r>
            <a:r>
              <a:rPr lang="zh-CN" altLang="en-US" sz="2000" dirty="0"/>
              <a:t>坦诚的</a:t>
            </a:r>
            <a:r>
              <a:rPr lang="en-US" altLang="zh-CN" sz="2000" dirty="0"/>
              <a:t>; </a:t>
            </a:r>
            <a:r>
              <a:rPr lang="zh-CN" altLang="en-US" sz="2000" dirty="0"/>
              <a:t>直率的</a:t>
            </a:r>
            <a:r>
              <a:rPr lang="en-US" altLang="zh-CN" sz="2000" dirty="0"/>
              <a:t>; </a:t>
            </a:r>
            <a:r>
              <a:rPr lang="zh-CN" altLang="en-US" sz="2000" dirty="0"/>
              <a:t>直接的</a:t>
            </a:r>
            <a:r>
              <a:rPr lang="en-US" altLang="zh-CN" sz="2000" dirty="0"/>
              <a:t>; </a:t>
            </a:r>
            <a:r>
              <a:rPr lang="zh-CN" altLang="en-US" sz="2000" dirty="0"/>
              <a:t>不尚修饰的</a:t>
            </a:r>
            <a:r>
              <a:rPr lang="en-US" altLang="zh-CN" sz="2000" dirty="0"/>
              <a:t>; </a:t>
            </a:r>
            <a:r>
              <a:rPr lang="zh-CN" altLang="en-US" sz="2000" dirty="0"/>
              <a:t>朴素的</a:t>
            </a:r>
            <a:r>
              <a:rPr lang="en-US" altLang="zh-CN" sz="2000" dirty="0"/>
              <a:t>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    n. </a:t>
            </a:r>
            <a:r>
              <a:rPr lang="zh-CN" altLang="en-US" sz="2000" dirty="0"/>
              <a:t>平原</a:t>
            </a:r>
            <a:r>
              <a:rPr lang="en-US" altLang="zh-CN" sz="2000" dirty="0"/>
              <a:t>         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defend:  v. </a:t>
            </a:r>
            <a:r>
              <a:rPr lang="zh-CN" altLang="en-US" sz="2000" dirty="0">
                <a:latin typeface="Arial" panose="020B0604020202020204" pitchFamily="34" charset="0"/>
              </a:rPr>
              <a:t>防御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zh-CN" altLang="en-US" sz="2000" dirty="0">
                <a:latin typeface="Arial" panose="020B0604020202020204" pitchFamily="34" charset="0"/>
              </a:rPr>
              <a:t>保护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zh-CN" altLang="en-US" sz="2000" dirty="0">
                <a:latin typeface="Arial" panose="020B0604020202020204" pitchFamily="34" charset="0"/>
              </a:rPr>
              <a:t>保卫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zh-CN" altLang="en-US" sz="2000" dirty="0">
                <a:latin typeface="Arial" panose="020B0604020202020204" pitchFamily="34" charset="0"/>
              </a:rPr>
              <a:t>辩解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zh-CN" altLang="en-US" sz="2000" dirty="0">
                <a:latin typeface="Arial" panose="020B0604020202020204" pitchFamily="34" charset="0"/>
              </a:rPr>
              <a:t>辩白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zh-CN" altLang="en-US" sz="2000" dirty="0">
                <a:latin typeface="Arial" panose="020B0604020202020204" pitchFamily="34" charset="0"/>
              </a:rPr>
              <a:t>防守</a:t>
            </a:r>
            <a:r>
              <a:rPr lang="en-US" altLang="zh-CN" sz="2000" dirty="0">
                <a:latin typeface="Arial" panose="020B0604020202020204" pitchFamily="34" charset="0"/>
              </a:rPr>
              <a:t>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/>
              <a:t>slender:  adj. </a:t>
            </a:r>
            <a:r>
              <a:rPr lang="zh-CN" altLang="en-US" sz="2000" dirty="0"/>
              <a:t>苗条的</a:t>
            </a:r>
            <a:r>
              <a:rPr lang="en-US" altLang="zh-CN" sz="2000" dirty="0"/>
              <a:t>; </a:t>
            </a:r>
            <a:r>
              <a:rPr lang="zh-CN" altLang="en-US" sz="2000" dirty="0"/>
              <a:t>纤细的</a:t>
            </a:r>
            <a:r>
              <a:rPr lang="en-US" altLang="zh-CN" sz="2000" dirty="0"/>
              <a:t>; </a:t>
            </a:r>
            <a:r>
              <a:rPr lang="zh-CN" altLang="en-US" sz="2000" dirty="0"/>
              <a:t>细的</a:t>
            </a:r>
            <a:r>
              <a:rPr lang="en-US" altLang="zh-CN" sz="2000" dirty="0"/>
              <a:t>; </a:t>
            </a:r>
            <a:r>
              <a:rPr lang="zh-CN" altLang="en-US" sz="2000" dirty="0"/>
              <a:t>窄的</a:t>
            </a:r>
            <a:r>
              <a:rPr lang="en-US" altLang="zh-CN" sz="2000" dirty="0"/>
              <a:t>; </a:t>
            </a:r>
            <a:r>
              <a:rPr lang="zh-CN" altLang="en-US" sz="2000" dirty="0"/>
              <a:t>微薄的</a:t>
            </a:r>
            <a:r>
              <a:rPr lang="en-US" altLang="zh-CN" sz="2000" dirty="0"/>
              <a:t>; </a:t>
            </a:r>
            <a:r>
              <a:rPr lang="zh-CN" altLang="en-US" sz="2000" dirty="0"/>
              <a:t>不足的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scale:  n. (</a:t>
            </a:r>
            <a:r>
              <a:rPr lang="zh-CN" altLang="en-US" sz="2000" dirty="0"/>
              <a:t>尤指与其他事物相比较时的</a:t>
            </a:r>
            <a:r>
              <a:rPr lang="en-US" altLang="zh-CN" sz="2000" dirty="0"/>
              <a:t>) </a:t>
            </a:r>
            <a:r>
              <a:rPr lang="zh-CN" altLang="en-US" sz="2000" dirty="0"/>
              <a:t>规模，范围，程度</a:t>
            </a:r>
            <a:r>
              <a:rPr lang="en-US" altLang="zh-CN" sz="2000" dirty="0"/>
              <a:t>; </a:t>
            </a:r>
            <a:r>
              <a:rPr lang="zh-CN" altLang="en-US" sz="2000" dirty="0"/>
              <a:t>等级</a:t>
            </a:r>
            <a:r>
              <a:rPr lang="en-US" altLang="zh-CN" sz="2000" dirty="0"/>
              <a:t>; </a:t>
            </a:r>
            <a:r>
              <a:rPr lang="zh-CN" altLang="en-US" sz="2000" dirty="0"/>
              <a:t>级别</a:t>
            </a:r>
            <a:r>
              <a:rPr lang="en-US" altLang="zh-CN" sz="2000" dirty="0"/>
              <a:t>; </a:t>
            </a:r>
            <a:r>
              <a:rPr lang="zh-CN" altLang="en-US" sz="2000" dirty="0"/>
              <a:t>等级体系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  v.</a:t>
            </a:r>
            <a:r>
              <a:rPr lang="zh-CN" altLang="en-US" sz="2000" dirty="0"/>
              <a:t>攀登</a:t>
            </a:r>
            <a:r>
              <a:rPr lang="en-US" altLang="zh-CN" sz="2000" dirty="0"/>
              <a:t>; </a:t>
            </a:r>
            <a:r>
              <a:rPr lang="zh-CN" altLang="en-US" sz="2000" dirty="0"/>
              <a:t>到达</a:t>
            </a:r>
            <a:r>
              <a:rPr lang="en-US" altLang="zh-CN" sz="2000" dirty="0"/>
              <a:t>…</a:t>
            </a:r>
            <a:r>
              <a:rPr lang="zh-CN" altLang="en-US" sz="2000" dirty="0"/>
              <a:t>顶点</a:t>
            </a:r>
            <a:r>
              <a:rPr lang="en-US" altLang="zh-CN" sz="2000" dirty="0"/>
              <a:t>; </a:t>
            </a:r>
            <a:r>
              <a:rPr lang="zh-CN" altLang="en-US" sz="2000" dirty="0"/>
              <a:t>去鳞</a:t>
            </a:r>
            <a:r>
              <a:rPr lang="en-US" altLang="zh-CN" sz="2000" dirty="0"/>
              <a:t>; </a:t>
            </a:r>
            <a:r>
              <a:rPr lang="zh-CN" altLang="en-US" sz="2000" dirty="0"/>
              <a:t>刮除牙石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forge:  v. </a:t>
            </a:r>
            <a:r>
              <a:rPr lang="zh-CN" altLang="en-US" sz="2000" dirty="0"/>
              <a:t>艰苦干成</a:t>
            </a:r>
            <a:r>
              <a:rPr lang="en-US" altLang="zh-CN" sz="2000" dirty="0"/>
              <a:t>; </a:t>
            </a:r>
            <a:r>
              <a:rPr lang="zh-CN" altLang="en-US" sz="2000" dirty="0"/>
              <a:t>努力加强</a:t>
            </a:r>
            <a:r>
              <a:rPr lang="en-US" altLang="zh-CN" sz="2000" dirty="0"/>
              <a:t>; </a:t>
            </a:r>
            <a:r>
              <a:rPr lang="zh-CN" altLang="en-US" sz="2000" dirty="0"/>
              <a:t>伪造</a:t>
            </a:r>
            <a:r>
              <a:rPr lang="en-US" altLang="zh-CN" sz="2000" dirty="0"/>
              <a:t>; </a:t>
            </a:r>
            <a:r>
              <a:rPr lang="zh-CN" altLang="en-US" sz="2000" dirty="0"/>
              <a:t>假冒</a:t>
            </a:r>
            <a:r>
              <a:rPr lang="en-US" altLang="zh-CN" sz="2000" dirty="0"/>
              <a:t>; </a:t>
            </a:r>
            <a:r>
              <a:rPr lang="zh-CN" altLang="en-US" sz="2000" dirty="0"/>
              <a:t>锻造</a:t>
            </a:r>
            <a:r>
              <a:rPr lang="en-US" altLang="zh-CN" sz="2000" dirty="0"/>
              <a:t>; </a:t>
            </a:r>
            <a:r>
              <a:rPr lang="zh-CN" altLang="en-US" sz="2000" dirty="0"/>
              <a:t>制作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  n.</a:t>
            </a:r>
            <a:r>
              <a:rPr lang="zh-CN" altLang="en-US" sz="2000" dirty="0"/>
              <a:t>铁匠铺</a:t>
            </a:r>
            <a:r>
              <a:rPr lang="en-US" altLang="zh-CN" sz="2000" dirty="0"/>
              <a:t>; </a:t>
            </a:r>
            <a:r>
              <a:rPr lang="zh-CN" altLang="en-US" sz="2000" dirty="0"/>
              <a:t>锻铁炉</a:t>
            </a:r>
            <a:r>
              <a:rPr lang="en-US" altLang="zh-CN" sz="2000" dirty="0"/>
              <a:t>; </a:t>
            </a:r>
            <a:r>
              <a:rPr lang="zh-CN" altLang="en-US" sz="2000" dirty="0"/>
              <a:t>锻造车间</a:t>
            </a:r>
            <a:r>
              <a:rPr lang="en-US" altLang="zh-CN" sz="2000" dirty="0"/>
              <a:t>; </a:t>
            </a:r>
            <a:r>
              <a:rPr lang="zh-CN" altLang="en-US" sz="2000" dirty="0"/>
              <a:t>锻造工厂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59070" y="1939290"/>
            <a:ext cx="6545580" cy="230378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Thanks for 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watching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9725" y="2968625"/>
            <a:ext cx="58629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Magzine Page</a:t>
            </a:r>
            <a:endParaRPr lang="en-US" altLang="zh-CN" sz="5400" b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杂志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9080" y="205105"/>
            <a:ext cx="4833620" cy="644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554">
            <a:off x="7490460" y="444500"/>
            <a:ext cx="2974975" cy="3966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0000">
            <a:off x="7867012" y="3048715"/>
            <a:ext cx="3902345" cy="29267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2572" y="2563143"/>
            <a:ext cx="604466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</a:t>
            </a:r>
            <a:r>
              <a:rPr lang="en-US" altLang="zh-CN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i'an is the capital of Shanxi province and one of the most important </a:t>
            </a:r>
            <a:r>
              <a:rPr lang="en-US" altLang="zh-CN" sz="24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historic</a:t>
            </a:r>
            <a:r>
              <a:rPr lang="en-US" altLang="zh-CN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cities in China. What’s more, it has been the capital of 13 dynasties. A five-days travel will let me find its beauty and I know the city which has more than 3,100 years of </a:t>
            </a:r>
            <a:r>
              <a:rPr lang="en-US" altLang="zh-CN" sz="24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history</a:t>
            </a:r>
            <a:r>
              <a:rPr lang="en-US" altLang="zh-CN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won’t let me down.</a:t>
            </a:r>
            <a:endParaRPr lang="zh-CN" altLang="zh-CN" sz="2400" dirty="0">
              <a:latin typeface="Adobe Gothic Std B" panose="020B08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2615" y="1281430"/>
            <a:ext cx="30892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latin typeface="+mj-ea"/>
                <a:ea typeface="+mj-ea"/>
              </a:rPr>
              <a:t>Before</a:t>
            </a:r>
            <a:endParaRPr lang="en-US" altLang="zh-CN" sz="66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15" y="675640"/>
            <a:ext cx="3583940" cy="5304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65" y="74295"/>
            <a:ext cx="4114165" cy="28600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6595" y="2934335"/>
            <a:ext cx="66389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first aim of my journey is the museum where I find the great ancient soldiers, and a lot of wonderful and </a:t>
            </a:r>
            <a:r>
              <a:rPr lang="en-US" altLang="zh-CN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magical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things. It is one of my dreams and I finally witnessed the eighth wonder of this world. Thousands of years passed, they still shocked me immediately. There are so many attractions but I have too little time to appreciate them. </a:t>
            </a:r>
            <a:endParaRPr lang="zh-CN" altLang="zh-CN" sz="2400" dirty="0">
              <a:latin typeface="Adobe Gothic Std B" panose="020B0800000000000000" pitchFamily="34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0900" y="1423035"/>
            <a:ext cx="35947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latin typeface="+mn-ea"/>
              </a:rPr>
              <a:t>Day</a:t>
            </a:r>
            <a:r>
              <a:rPr lang="en-US" altLang="zh-CN" sz="4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1 &amp; 2</a:t>
            </a:r>
            <a:endParaRPr lang="en-US" altLang="zh-CN" sz="48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55" y="290195"/>
            <a:ext cx="5544185" cy="3240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" y="1122680"/>
            <a:ext cx="3749675" cy="5224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74260" y="3685540"/>
            <a:ext cx="5868035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verything is nice for a journey, except the weather. It's raining in the sky and the streets are wet. That's maybe not a bad thing because I can free from the crowd and the noise and enjoy the beauty.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04903" y="2542875"/>
            <a:ext cx="23293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Day 3</a:t>
            </a:r>
            <a:endParaRPr lang="en-US" altLang="zh-CN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50" y="82550"/>
            <a:ext cx="3816350" cy="4965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" y="1652905"/>
            <a:ext cx="3646170" cy="4859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22750" y="1652905"/>
            <a:ext cx="37465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me, it is a nice </a:t>
            </a:r>
            <a:r>
              <a:rPr lang="en-US" altLang="zh-CN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spot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for food. </a:t>
            </a:r>
            <a:r>
              <a:rPr lang="en-US" altLang="zh-CN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Xi’an 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 only has a long history of cultural, but also has a long history of Chinese food. It is a pity that the long journey makes me feel so discomfort  that I just can eat some </a:t>
            </a:r>
            <a:r>
              <a:rPr lang="en-US" altLang="zh-CN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plain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food but the still surprise me.</a:t>
            </a:r>
            <a:endParaRPr lang="zh-CN" altLang="zh-CN" sz="2400" dirty="0">
              <a:latin typeface="Adobe Gothic Std B" panose="020B0800000000000000" pitchFamily="34" charset="-128"/>
            </a:endParaRPr>
          </a:p>
          <a:p>
            <a:pPr algn="just"/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9980" y="6205855"/>
            <a:ext cx="3208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Adobe Gothic Std B" panose="020B0800000000000000" pitchFamily="34" charset="-128"/>
              </a:rPr>
              <a:t>To be continued...</a:t>
            </a:r>
            <a:endParaRPr lang="en-US" altLang="zh-CN" sz="2800" dirty="0">
              <a:latin typeface="Adobe Gothic Std B" panose="020B08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1655" y="527685"/>
            <a:ext cx="2248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Day </a:t>
            </a:r>
            <a:r>
              <a:rPr lang="en-US" altLang="zh-CN" sz="5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endParaRPr lang="en-US" altLang="zh-CN" sz="54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72763" y="464949"/>
            <a:ext cx="4818418" cy="3325010"/>
            <a:chOff x="3827689" y="1960108"/>
            <a:chExt cx="4568825" cy="3152775"/>
          </a:xfrm>
        </p:grpSpPr>
        <p:sp>
          <p:nvSpPr>
            <p:cNvPr id="5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17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18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9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20" name="Freeform 29"/>
          <p:cNvSpPr/>
          <p:nvPr/>
        </p:nvSpPr>
        <p:spPr bwMode="auto">
          <a:xfrm>
            <a:off x="2308166" y="3042855"/>
            <a:ext cx="914127" cy="2491246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rgbClr val="EE7228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57495" y="1990090"/>
            <a:ext cx="53098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On my way home, I can not calm the mood for a long time and the trip in Xi’an is really a memorable thing in my life. Not only for the nature, but also the splendid culture.</a:t>
            </a:r>
            <a:endParaRPr lang="en-US" altLang="zh-CN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>
          <a:xfrm>
            <a:off x="5304155" y="2837815"/>
            <a:ext cx="3845560" cy="1520825"/>
          </a:xfrm>
        </p:spPr>
        <p:txBody>
          <a:bodyPr>
            <a:noAutofit/>
          </a:bodyPr>
          <a:lstStyle/>
          <a:p>
            <a:pPr algn="l"/>
            <a:r>
              <a:rPr lang="en-US" altLang="zh-CN" sz="40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-</a:t>
            </a:r>
            <a:r>
              <a:rPr lang="zh-CN" altLang="en-US" sz="40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Hangzhou</a:t>
            </a:r>
            <a:endParaRPr lang="zh-CN" altLang="en-US" sz="4000" b="1" dirty="0">
              <a:ln w="3175"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  <a:p>
            <a:pPr algn="l"/>
            <a:r>
              <a:rPr lang="en-US" altLang="zh-CN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—W</a:t>
            </a:r>
            <a:r>
              <a:rPr lang="zh-CN" altLang="en-US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est </a:t>
            </a:r>
            <a:r>
              <a:rPr lang="en-US" altLang="zh-CN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L</a:t>
            </a:r>
            <a:r>
              <a:rPr lang="zh-CN" altLang="en-US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ake</a:t>
            </a:r>
            <a:endParaRPr lang="zh-CN" altLang="en-US" sz="3200" b="1" dirty="0">
              <a:ln w="3175"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5304000" y="1563840"/>
            <a:ext cx="6350000" cy="1368000"/>
          </a:xfrm>
        </p:spPr>
        <p:txBody>
          <a:bodyPr/>
          <a:lstStyle/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Funny Moment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5175" y="3898265"/>
            <a:ext cx="1721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4</a:t>
            </a:r>
            <a:endParaRPr lang="en-US" altLang="zh-CN" sz="2400" b="1">
              <a:ln w="3175"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1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1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6、17、18、19、26、31、37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71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6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4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1"/>
  <p:tag name="KSO_WM_TEMPLATE_THUMBS_INDEX" val="1、4、7、8、11、12、14、15、16、17、18、22、23、24"/>
  <p:tag name="KSO_WM_TAG_VERSION" val="1.0"/>
  <p:tag name="KSO_WM_BEAUTIFY_FLAG" val="#wm#"/>
  <p:tag name="KSO_WM_TEMPLATE_CATEGORY" val="custom"/>
  <p:tag name="KSO_WM_TEMPLATE_INDEX" val="20205474"/>
  <p:tag name="KSO_WM_TEMPLATE_MASTER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6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4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1"/>
  <p:tag name="KSO_WM_TEMPLATE_THUMBS_INDEX" val="1、4、7、8、11、12、14、15、16、17、18、22、23、24"/>
  <p:tag name="KSO_WM_TAG_VERSION" val="1.0"/>
  <p:tag name="KSO_WM_BEAUTIFY_FLAG" val="#wm#"/>
  <p:tag name="KSO_WM_TEMPLATE_CATEGORY" val="custom"/>
  <p:tag name="KSO_WM_TEMPLATE_INDEX" val="20205474"/>
  <p:tag name="KSO_WM_TEMPLATE_MASTER_TYPE" val="1"/>
</p:tagLst>
</file>

<file path=ppt/tags/tag425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点击此处添加副标题，文字是您思想的提炼，为了演示发布的良好效果，请言简意赅的阐述您的观点。"/>
  <p:tag name="KSO_WM_TEMPLATE_CATEGORY" val="custom"/>
  <p:tag name="KSO_WM_TEMPLATE_INDEX" val="20205474"/>
  <p:tag name="KSO_WM_UNIT_ID" val="custom20205474_1*b*1"/>
  <p:tag name="KSO_WM_UNIT_ISNUMDGMTITLE" val="0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PRESET_TEXT" val="绿色卡通语文教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4_1*a*1"/>
  <p:tag name="KSO_WM_TEMPLATE_CATEGORY" val="custom"/>
  <p:tag name="KSO_WM_TEMPLATE_INDEX" val="20205474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TEMPLATE_THUMBS_INDEX" val="1、4、7、8、11、12、14、15、16、17、18、22、23、24"/>
  <p:tag name="KSO_WM_SLIDE_ID" val="custom2020547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1"/>
  <p:tag name="KSO_WM_TAG_VERSION" val="1.0"/>
  <p:tag name="KSO_WM_BEAUTIFY_FLAG" val="#wm#"/>
  <p:tag name="KSO_WM_TEMPLATE_CATEGORY" val="custom"/>
  <p:tag name="KSO_WM_TEMPLATE_INDEX" val="20205474"/>
  <p:tag name="KSO_WM_SLIDE_LAYOUT" val="a_b"/>
  <p:tag name="KSO_WM_SLIDE_LAYOUT_CNT" val="1_1"/>
</p:tagLst>
</file>

<file path=ppt/tags/tag42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5474"/>
  <p:tag name="KSO_WM_UNIT_ID" val="custom20205474_8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8*i*1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8*i*2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8*h_i*2_1"/>
</p:tagLst>
</file>

<file path=ppt/tags/tag432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8*h_i*1_1"/>
</p:tagLst>
</file>

<file path=ppt/tags/tag433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8*h_i*1_2"/>
</p:tagLst>
</file>

<file path=ppt/tags/tag434.xml><?xml version="1.0" encoding="utf-8"?>
<p:tagLst xmlns:p="http://schemas.openxmlformats.org/presentationml/2006/main">
  <p:tag name="KSO_WM_UNIT_PRESET_TEXT" val="单击此处输入你的正文，文字是您思想的提炼;&#13;为了最终演示发布的良好效果，请尽量言简意赅的阐述观点；根据需要可酌情增减文字……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5474"/>
  <p:tag name="KSO_WM_UNIT_ID" val="custom20205474_8*h_f*1_1"/>
  <p:tag name="KSO_WM_UNIT_SUBTYPE" val="a"/>
</p:tagLst>
</file>

<file path=ppt/tags/tag43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3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5474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5474"/>
  <p:tag name="KSO_WM_SLIDE_LAYOUT" val="a_i_h"/>
  <p:tag name="KSO_WM_SLIDE_LAYOUT_CNT" val="1_1_2"/>
</p:tagLst>
</file>

<file path=ppt/tags/tag43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5474"/>
  <p:tag name="KSO_WM_UNIT_ID" val="custom20205474_11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1*i*1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1*i*2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4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5474_11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1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5474"/>
  <p:tag name="KSO_WM_SLIDE_LAYOUT" val="a_d_i"/>
  <p:tag name="KSO_WM_SLIDE_LAYOUT_CNT" val="1_4_1"/>
</p:tagLst>
</file>

<file path=ppt/tags/tag44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5474"/>
  <p:tag name="KSO_WM_UNIT_ID" val="custom20205474_6*e*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474"/>
  <p:tag name="KSO_WM_UNIT_ID" val="custom20205474_6*i*1"/>
  <p:tag name="KSO_WM_UNIT_TYPE" val="i"/>
  <p:tag name="KSO_WM_UNIT_INDEX" val="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474"/>
  <p:tag name="KSO_WM_UNIT_ID" val="custom20205474_6*i*2"/>
  <p:tag name="KSO_WM_UNIT_TYPE" val="i"/>
  <p:tag name="KSO_WM_UNIT_INDEX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474"/>
  <p:tag name="KSO_WM_UNIT_ID" val="custom20205474_6*a*1"/>
  <p:tag name="KSO_WM_UNIT_ISNUMDGMTITLE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474"/>
  <p:tag name="KSO_WM_UNIT_ID" val="custom20205474_6*a*1"/>
  <p:tag name="KSO_WM_UNIT_ISNUMDGMTITLE" val="0"/>
</p:tagLst>
</file>

<file path=ppt/tags/tag447.xml><?xml version="1.0" encoding="utf-8"?>
<p:tagLst xmlns:p="http://schemas.openxmlformats.org/presentationml/2006/main">
  <p:tag name="KSO_WM_SLIDE_ID" val="custom20205474_6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5474"/>
  <p:tag name="KSO_WM_SLIDE_LAYOUT" val="a_b_e"/>
  <p:tag name="KSO_WM_SLIDE_LAYOUT_CNT" val="1_1_1"/>
</p:tagLst>
</file>

<file path=ppt/tags/tag44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474"/>
  <p:tag name="KSO_WM_UNIT_ID" val="custom20205474_13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3*i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3*i*2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5474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5474"/>
  <p:tag name="KSO_WM_SLIDE_LAYOUT" val="f_g_i"/>
  <p:tag name="KSO_WM_SLIDE_LAYOUT_CNT" val="1_1_1"/>
</p:tagLst>
</file>

<file path=ppt/tags/tag452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474"/>
  <p:tag name="KSO_WM_UNIT_ID" val="custom20205474_13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3*i*1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3*i*2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一切新功能新服务，都要尊重用户，以用户为中心，把产品体验做到极致！"/>
  <p:tag name="KSO_WM_UNIT_NOCLEAR" val="0"/>
  <p:tag name="KSO_WM_UNIT_TYPE" val="f"/>
  <p:tag name="KSO_WM_UNIT_INDEX" val="1"/>
  <p:tag name="KSO_WM_UNIT_BLOCK" val="0"/>
  <p:tag name="KSO_WM_TEMPLATE_CATEGORY" val="custom"/>
  <p:tag name="KSO_WM_TEMPLATE_INDEX" val="20205474"/>
  <p:tag name="KSO_WM_UNIT_ID" val="custom20205474_13*f*1"/>
  <p:tag name="KSO_WM_UNIT_SUBTYPE" val="a"/>
</p:tagLst>
</file>

<file path=ppt/tags/tag45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5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5474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5474"/>
  <p:tag name="KSO_WM_SLIDE_LAYOUT" val="f_g_i"/>
  <p:tag name="KSO_WM_SLIDE_LAYOUT_CNT" val="1_1_1"/>
</p:tagLst>
</file>

<file path=ppt/tags/tag45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474"/>
  <p:tag name="KSO_WM_UNIT_ID" val="custom20205474_13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一切新功能新服务，都要尊重用户，以用户为中心，把产品体验做到极致！"/>
  <p:tag name="KSO_WM_UNIT_NOCLEAR" val="0"/>
  <p:tag name="KSO_WM_UNIT_TYPE" val="f"/>
  <p:tag name="KSO_WM_UNIT_INDEX" val="1"/>
  <p:tag name="KSO_WM_UNIT_BLOCK" val="0"/>
  <p:tag name="KSO_WM_TEMPLATE_CATEGORY" val="custom"/>
  <p:tag name="KSO_WM_TEMPLATE_INDEX" val="20205474"/>
  <p:tag name="KSO_WM_UNIT_ID" val="custom20205474_13*f*1"/>
  <p:tag name="KSO_WM_UNIT_SUBTYPE" val="a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74"/>
</p:tagLst>
</file>

<file path=ppt/tags/tag46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5474"/>
  <p:tag name="KSO_WM_UNIT_ID" val="custom20205474_10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0*i*1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0*i*2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;&#13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52"/>
  <p:tag name="KSO_WM_TEMPLATE_CATEGORY" val="custom"/>
  <p:tag name="KSO_WM_TEMPLATE_INDEX" val="20205474"/>
  <p:tag name="KSO_WM_UNIT_ID" val="custom20205474_10*h_f*1_1"/>
  <p:tag name="KSO_WM_UNIT_SUBTYPE" val="a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10*z*1"/>
</p:tagLst>
</file>

<file path=ppt/tags/tag4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6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5474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5474"/>
  <p:tag name="KSO_WM_SLIDE_LAYOUT" val="a_i_z_h"/>
  <p:tag name="KSO_WM_SLIDE_LAYOUT_CNT" val="1_1_1_2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PRESET_TEXT" val="绿色卡通语文教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4_1*a*1"/>
  <p:tag name="KSO_WM_TEMPLATE_CATEGORY" val="custom"/>
  <p:tag name="KSO_WM_TEMPLATE_INDEX" val="20205474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ID" val="custom20205474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474"/>
  <p:tag name="KSO_WM_SLIDE_LAYOUT" val="a_b"/>
  <p:tag name="KSO_WM_SLIDE_LAYOUT_CNT" val="1_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032623">
      <a:dk1>
        <a:sysClr val="windowText" lastClr="000000"/>
      </a:dk1>
      <a:lt1>
        <a:sysClr val="window" lastClr="FFFFFF"/>
      </a:lt1>
      <a:dk2>
        <a:srgbClr val="ECEEF3"/>
      </a:dk2>
      <a:lt2>
        <a:srgbClr val="FBFBFC"/>
      </a:lt2>
      <a:accent1>
        <a:srgbClr val="34559F"/>
      </a:accent1>
      <a:accent2>
        <a:srgbClr val="3B648A"/>
      </a:accent2>
      <a:accent3>
        <a:srgbClr val="417374"/>
      </a:accent3>
      <a:accent4>
        <a:srgbClr val="48815F"/>
      </a:accent4>
      <a:accent5>
        <a:srgbClr val="4E9049"/>
      </a:accent5>
      <a:accent6>
        <a:srgbClr val="559F3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日照虹霓">
      <a:dk1>
        <a:srgbClr val="000000"/>
      </a:dk1>
      <a:lt1>
        <a:srgbClr val="FFFFFF"/>
      </a:lt1>
      <a:dk2>
        <a:srgbClr val="D2E5EF"/>
      </a:dk2>
      <a:lt2>
        <a:srgbClr val="E9F2F6"/>
      </a:lt2>
      <a:accent1>
        <a:srgbClr val="1B85BD"/>
      </a:accent1>
      <a:accent2>
        <a:srgbClr val="1884AE"/>
      </a:accent2>
      <a:accent3>
        <a:srgbClr val="15839E"/>
      </a:accent3>
      <a:accent4>
        <a:srgbClr val="13828F"/>
      </a:accent4>
      <a:accent5>
        <a:srgbClr val="06817F"/>
      </a:accent5>
      <a:accent6>
        <a:srgbClr val="0D807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日照虹霓">
      <a:dk1>
        <a:srgbClr val="000000"/>
      </a:dk1>
      <a:lt1>
        <a:srgbClr val="FFFFFF"/>
      </a:lt1>
      <a:dk2>
        <a:srgbClr val="D2E5EF"/>
      </a:dk2>
      <a:lt2>
        <a:srgbClr val="E9F2F6"/>
      </a:lt2>
      <a:accent1>
        <a:srgbClr val="1B85BD"/>
      </a:accent1>
      <a:accent2>
        <a:srgbClr val="1884AE"/>
      </a:accent2>
      <a:accent3>
        <a:srgbClr val="15839E"/>
      </a:accent3>
      <a:accent4>
        <a:srgbClr val="13828F"/>
      </a:accent4>
      <a:accent5>
        <a:srgbClr val="06817F"/>
      </a:accent5>
      <a:accent6>
        <a:srgbClr val="0D807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4662</Words>
  <Application>WPS 演示</Application>
  <PresentationFormat>宽屏</PresentationFormat>
  <Paragraphs>108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汉仪旗黑-85S</vt:lpstr>
      <vt:lpstr>黑体</vt:lpstr>
      <vt:lpstr>幼圆</vt:lpstr>
      <vt:lpstr>Arial Black</vt:lpstr>
      <vt:lpstr>Segoe UI</vt:lpstr>
      <vt:lpstr>Arial Unicode MS</vt:lpstr>
      <vt:lpstr>等线</vt:lpstr>
      <vt:lpstr>Agency FB</vt:lpstr>
      <vt:lpstr>qtquickcontrols</vt:lpstr>
      <vt:lpstr>Adobe Gothic Std B</vt:lpstr>
      <vt:lpstr>Yu Gothic UI Semibold</vt:lpstr>
      <vt:lpstr>Times New Roman</vt:lpstr>
      <vt:lpstr>新宋体</vt:lpstr>
      <vt:lpstr>庞门正道标题体</vt:lpstr>
      <vt:lpstr>Lucida Calligraphy</vt:lpstr>
      <vt:lpstr>Mongolian Baiti</vt:lpstr>
      <vt:lpstr>Bahnschrift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Funny Moment</vt:lpstr>
      <vt:lpstr>PowerPoint 演示文稿</vt:lpstr>
      <vt:lpstr>PowerPoint 演示文稿</vt:lpstr>
      <vt:lpstr>Funny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—The Great Wall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逝の风</cp:lastModifiedBy>
  <cp:revision>137</cp:revision>
  <dcterms:created xsi:type="dcterms:W3CDTF">2019-06-19T02:08:00Z</dcterms:created>
  <dcterms:modified xsi:type="dcterms:W3CDTF">2020-04-20T10:55:40Z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